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4/24/2016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4/24/2016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4/24/2016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4/24/2016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Research for Christian Educating, Australia</a:t>
            </a:r>
            <a:endParaRPr lang="en-AU" dirty="0"/>
          </a:p>
        </p:txBody>
      </p:sp>
      <p:sp>
        <p:nvSpPr>
          <p:cNvPr id="3" name="Subtitle 2"/>
          <p:cNvSpPr>
            <a:spLocks noGrp="1"/>
          </p:cNvSpPr>
          <p:nvPr>
            <p:ph type="subTitle" idx="1"/>
          </p:nvPr>
        </p:nvSpPr>
        <p:spPr/>
        <p:txBody>
          <a:bodyPr/>
          <a:lstStyle/>
          <a:p>
            <a:r>
              <a:rPr lang="en-AU" dirty="0" smtClean="0"/>
              <a:t>Stephen J Fyson PhD</a:t>
            </a:r>
          </a:p>
          <a:p>
            <a:r>
              <a:rPr lang="en-AU" dirty="0" smtClean="0"/>
              <a:t>The Excellence Centre</a:t>
            </a:r>
            <a:endParaRPr lang="en-AU" dirty="0"/>
          </a:p>
        </p:txBody>
      </p:sp>
    </p:spTree>
    <p:extLst>
      <p:ext uri="{BB962C8B-B14F-4D97-AF65-F5344CB8AC3E}">
        <p14:creationId xmlns:p14="http://schemas.microsoft.com/office/powerpoint/2010/main" val="1011705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Dr Beth’s Green’s Research</a:t>
            </a:r>
            <a:endParaRPr lang="en-AU" dirty="0"/>
          </a:p>
        </p:txBody>
      </p:sp>
      <p:sp>
        <p:nvSpPr>
          <p:cNvPr id="3" name="Content Placeholder 2"/>
          <p:cNvSpPr>
            <a:spLocks noGrp="1"/>
          </p:cNvSpPr>
          <p:nvPr>
            <p:ph idx="1"/>
          </p:nvPr>
        </p:nvSpPr>
        <p:spPr/>
        <p:txBody>
          <a:bodyPr/>
          <a:lstStyle/>
          <a:p>
            <a:r>
              <a:rPr lang="en-AU" b="1" dirty="0"/>
              <a:t>Mapping the </a:t>
            </a:r>
            <a:r>
              <a:rPr lang="en-AU" b="1" dirty="0" smtClean="0"/>
              <a:t>field</a:t>
            </a:r>
            <a:endParaRPr lang="en-AU" b="1" dirty="0"/>
          </a:p>
          <a:p>
            <a:r>
              <a:rPr lang="en-AU" dirty="0" smtClean="0"/>
              <a:t>A </a:t>
            </a:r>
            <a:r>
              <a:rPr lang="en-AU" dirty="0"/>
              <a:t>review of the current </a:t>
            </a:r>
            <a:r>
              <a:rPr lang="en-AU" dirty="0" smtClean="0"/>
              <a:t>research evidence </a:t>
            </a:r>
            <a:r>
              <a:rPr lang="en-AU" dirty="0"/>
              <a:t>on the impact of </a:t>
            </a:r>
            <a:r>
              <a:rPr lang="en-AU" dirty="0" smtClean="0"/>
              <a:t>schools with </a:t>
            </a:r>
            <a:r>
              <a:rPr lang="en-AU" dirty="0"/>
              <a:t>a Christian </a:t>
            </a:r>
            <a:r>
              <a:rPr lang="en-AU" dirty="0" smtClean="0"/>
              <a:t>ethos</a:t>
            </a:r>
          </a:p>
          <a:p>
            <a:r>
              <a:rPr lang="en-AU" dirty="0"/>
              <a:t>Researcher: </a:t>
            </a:r>
            <a:r>
              <a:rPr lang="en-AU" b="1" dirty="0"/>
              <a:t>Dr Elizabeth Green</a:t>
            </a:r>
          </a:p>
          <a:p>
            <a:r>
              <a:rPr lang="en-AU" dirty="0"/>
              <a:t>Research Supervisor: </a:t>
            </a:r>
            <a:r>
              <a:rPr lang="en-AU" b="1" dirty="0"/>
              <a:t>Dr Trevor Cooling</a:t>
            </a:r>
            <a:endParaRPr lang="en-AU" dirty="0" smtClean="0"/>
          </a:p>
          <a:p>
            <a:r>
              <a:rPr lang="en-AU" dirty="0"/>
              <a:t>Published by </a:t>
            </a:r>
            <a:r>
              <a:rPr lang="en-AU" dirty="0" err="1"/>
              <a:t>Theos</a:t>
            </a:r>
            <a:r>
              <a:rPr lang="en-AU" dirty="0"/>
              <a:t> in </a:t>
            </a:r>
            <a:r>
              <a:rPr lang="en-AU" dirty="0" smtClean="0"/>
              <a:t>2009 © </a:t>
            </a:r>
            <a:r>
              <a:rPr lang="en-AU" dirty="0" err="1" smtClean="0"/>
              <a:t>Theos</a:t>
            </a:r>
            <a:endParaRPr lang="en-AU" dirty="0"/>
          </a:p>
        </p:txBody>
      </p:sp>
    </p:spTree>
    <p:extLst>
      <p:ext uri="{BB962C8B-B14F-4D97-AF65-F5344CB8AC3E}">
        <p14:creationId xmlns:p14="http://schemas.microsoft.com/office/powerpoint/2010/main" val="31188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Research Drivers</a:t>
            </a:r>
            <a:endParaRPr lang="en-AU" dirty="0"/>
          </a:p>
        </p:txBody>
      </p:sp>
      <p:sp>
        <p:nvSpPr>
          <p:cNvPr id="3" name="Content Placeholder 2"/>
          <p:cNvSpPr>
            <a:spLocks noGrp="1"/>
          </p:cNvSpPr>
          <p:nvPr>
            <p:ph idx="1"/>
          </p:nvPr>
        </p:nvSpPr>
        <p:spPr/>
        <p:txBody>
          <a:bodyPr/>
          <a:lstStyle/>
          <a:p>
            <a:r>
              <a:rPr lang="en-AU" dirty="0"/>
              <a:t>Three agendas appear to </a:t>
            </a:r>
            <a:r>
              <a:rPr lang="en-AU" dirty="0" smtClean="0"/>
              <a:t>dominate education </a:t>
            </a:r>
            <a:r>
              <a:rPr lang="en-AU" dirty="0"/>
              <a:t>policy:</a:t>
            </a:r>
          </a:p>
          <a:p>
            <a:r>
              <a:rPr lang="en-AU" dirty="0"/>
              <a:t>1) Concern about declining standards of academic achievement and progress.</a:t>
            </a:r>
          </a:p>
          <a:p>
            <a:r>
              <a:rPr lang="en-AU" dirty="0"/>
              <a:t>2) Concern about character education and well-being.</a:t>
            </a:r>
          </a:p>
          <a:p>
            <a:r>
              <a:rPr lang="en-AU" dirty="0"/>
              <a:t>3) The role of faith schools in national systems of education</a:t>
            </a:r>
            <a:r>
              <a:rPr lang="en-AU" dirty="0" smtClean="0"/>
              <a:t>. (p.13)</a:t>
            </a:r>
            <a:endParaRPr lang="en-AU" dirty="0"/>
          </a:p>
        </p:txBody>
      </p:sp>
    </p:spTree>
    <p:extLst>
      <p:ext uri="{BB962C8B-B14F-4D97-AF65-F5344CB8AC3E}">
        <p14:creationId xmlns:p14="http://schemas.microsoft.com/office/powerpoint/2010/main" val="4158203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Beth’s focus…</a:t>
            </a:r>
            <a:endParaRPr lang="en-AU" dirty="0"/>
          </a:p>
        </p:txBody>
      </p:sp>
      <p:sp>
        <p:nvSpPr>
          <p:cNvPr id="3" name="Content Placeholder 2"/>
          <p:cNvSpPr>
            <a:spLocks noGrp="1"/>
          </p:cNvSpPr>
          <p:nvPr>
            <p:ph idx="1"/>
          </p:nvPr>
        </p:nvSpPr>
        <p:spPr/>
        <p:txBody>
          <a:bodyPr>
            <a:normAutofit fontScale="92500"/>
          </a:bodyPr>
          <a:lstStyle/>
          <a:p>
            <a:r>
              <a:rPr lang="en-AU" dirty="0"/>
              <a:t>Schools with </a:t>
            </a:r>
            <a:r>
              <a:rPr lang="en-AU" dirty="0" smtClean="0"/>
              <a:t>a Christian </a:t>
            </a:r>
            <a:r>
              <a:rPr lang="en-AU" dirty="0"/>
              <a:t>ethos are both attacked and defended in relation to their contribution to </a:t>
            </a:r>
            <a:r>
              <a:rPr lang="en-AU" dirty="0" smtClean="0"/>
              <a:t>the standards </a:t>
            </a:r>
            <a:r>
              <a:rPr lang="en-AU" dirty="0"/>
              <a:t>agenda, character formation, spiritual development and nurture within </a:t>
            </a:r>
            <a:r>
              <a:rPr lang="en-AU" dirty="0" smtClean="0"/>
              <a:t>the Christian </a:t>
            </a:r>
            <a:r>
              <a:rPr lang="en-AU" dirty="0"/>
              <a:t>faith community. It is timely that this review should consider what the </a:t>
            </a:r>
            <a:r>
              <a:rPr lang="en-AU" dirty="0" smtClean="0"/>
              <a:t>research evidence </a:t>
            </a:r>
            <a:r>
              <a:rPr lang="en-AU" dirty="0"/>
              <a:t>tells us about the impact of such schools. The evidence needs to be </a:t>
            </a:r>
            <a:r>
              <a:rPr lang="en-AU" dirty="0" smtClean="0"/>
              <a:t>explored both </a:t>
            </a:r>
            <a:r>
              <a:rPr lang="en-AU" dirty="0"/>
              <a:t>in relation to their purpose and goals, and in relation to the wider debate </a:t>
            </a:r>
            <a:r>
              <a:rPr lang="en-AU" dirty="0" smtClean="0"/>
              <a:t>about what </a:t>
            </a:r>
            <a:r>
              <a:rPr lang="en-AU" dirty="0"/>
              <a:t>education can or should provide for young people in contemporary society. </a:t>
            </a:r>
            <a:r>
              <a:rPr lang="en-AU" dirty="0" smtClean="0"/>
              <a:t>This report </a:t>
            </a:r>
            <a:r>
              <a:rPr lang="en-AU" dirty="0"/>
              <a:t>will be of interest to anyone asking the question, ‘What do schools with a </a:t>
            </a:r>
            <a:r>
              <a:rPr lang="en-AU" dirty="0" smtClean="0"/>
              <a:t>Christian ethos </a:t>
            </a:r>
            <a:r>
              <a:rPr lang="en-AU" dirty="0"/>
              <a:t>offer to pupils in the modern age?’</a:t>
            </a:r>
          </a:p>
          <a:p>
            <a:r>
              <a:rPr lang="en-AU" dirty="0" smtClean="0"/>
              <a:t>P. 15</a:t>
            </a:r>
            <a:endParaRPr lang="en-AU" dirty="0"/>
          </a:p>
        </p:txBody>
      </p:sp>
    </p:spTree>
    <p:extLst>
      <p:ext uri="{BB962C8B-B14F-4D97-AF65-F5344CB8AC3E}">
        <p14:creationId xmlns:p14="http://schemas.microsoft.com/office/powerpoint/2010/main" val="1285192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And from Australasia…</a:t>
            </a:r>
            <a:endParaRPr lang="en-AU" dirty="0"/>
          </a:p>
        </p:txBody>
      </p:sp>
      <p:sp>
        <p:nvSpPr>
          <p:cNvPr id="3" name="Content Placeholder 2"/>
          <p:cNvSpPr>
            <a:spLocks noGrp="1"/>
          </p:cNvSpPr>
          <p:nvPr>
            <p:ph idx="1"/>
          </p:nvPr>
        </p:nvSpPr>
        <p:spPr/>
        <p:txBody>
          <a:bodyPr>
            <a:normAutofit/>
          </a:bodyPr>
          <a:lstStyle/>
          <a:p>
            <a:r>
              <a:rPr lang="en-AU" sz="1800" b="1" dirty="0" smtClean="0"/>
              <a:t>[IN CATHOLIC SCHOOLS] </a:t>
            </a:r>
            <a:r>
              <a:rPr lang="en-AU" b="1" i="1" dirty="0" smtClean="0"/>
              <a:t>The </a:t>
            </a:r>
            <a:r>
              <a:rPr lang="en-AU" b="1" i="1" dirty="0"/>
              <a:t>current model </a:t>
            </a:r>
            <a:r>
              <a:rPr lang="en-AU" b="1" i="1" dirty="0" smtClean="0"/>
              <a:t>of Catholic </a:t>
            </a:r>
            <a:r>
              <a:rPr lang="en-AU" b="1" i="1" dirty="0"/>
              <a:t>education </a:t>
            </a:r>
            <a:r>
              <a:rPr lang="en-AU" b="1" i="1" dirty="0" smtClean="0"/>
              <a:t>does not </a:t>
            </a:r>
            <a:r>
              <a:rPr lang="en-AU" b="1" i="1" dirty="0"/>
              <a:t>offer a </a:t>
            </a:r>
            <a:r>
              <a:rPr lang="en-AU" b="1" i="1" dirty="0" smtClean="0"/>
              <a:t>spirituality that </a:t>
            </a:r>
            <a:r>
              <a:rPr lang="en-AU" b="1" i="1" dirty="0"/>
              <a:t>is perceived by </a:t>
            </a:r>
            <a:r>
              <a:rPr lang="en-AU" b="1" i="1" dirty="0" smtClean="0"/>
              <a:t>pupils as </a:t>
            </a:r>
            <a:r>
              <a:rPr lang="en-AU" b="1" i="1" dirty="0"/>
              <a:t>relevant to the </a:t>
            </a:r>
            <a:r>
              <a:rPr lang="en-AU" b="1" i="1" dirty="0" smtClean="0"/>
              <a:t>way that </a:t>
            </a:r>
            <a:r>
              <a:rPr lang="en-AU" b="1" i="1" dirty="0"/>
              <a:t>they live their lives</a:t>
            </a:r>
            <a:r>
              <a:rPr lang="en-AU" b="1" i="1" dirty="0" smtClean="0"/>
              <a:t>.</a:t>
            </a:r>
          </a:p>
          <a:p>
            <a:r>
              <a:rPr lang="en-AU" sz="1800" b="1" dirty="0" smtClean="0"/>
              <a:t>[BUT] </a:t>
            </a:r>
            <a:r>
              <a:rPr lang="en-AU" b="1" i="1" dirty="0"/>
              <a:t>This exercise </a:t>
            </a:r>
            <a:r>
              <a:rPr lang="en-AU" b="1" i="1" dirty="0" smtClean="0"/>
              <a:t>suggests that </a:t>
            </a:r>
            <a:r>
              <a:rPr lang="en-AU" b="1" i="1" dirty="0"/>
              <a:t>spirituality and </a:t>
            </a:r>
            <a:r>
              <a:rPr lang="en-AU" b="1" i="1" dirty="0" smtClean="0"/>
              <a:t>other non-affective cognitive characteristics can be </a:t>
            </a:r>
            <a:r>
              <a:rPr lang="en-AU" b="1" i="1" dirty="0"/>
              <a:t>measured</a:t>
            </a:r>
            <a:r>
              <a:rPr lang="en-AU" b="1" i="1" dirty="0" smtClean="0"/>
              <a:t>.</a:t>
            </a:r>
          </a:p>
          <a:p>
            <a:r>
              <a:rPr lang="en-AU" sz="1800" b="1" dirty="0" smtClean="0"/>
              <a:t>[IN PROTESTANT SCHOOLS]</a:t>
            </a:r>
            <a:r>
              <a:rPr lang="en-AU" b="1" i="1" dirty="0" smtClean="0"/>
              <a:t> </a:t>
            </a:r>
            <a:r>
              <a:rPr lang="en-AU" b="1" i="1" dirty="0"/>
              <a:t>A highly didactic </a:t>
            </a:r>
            <a:r>
              <a:rPr lang="en-AU" b="1" i="1" dirty="0" smtClean="0"/>
              <a:t>approach to </a:t>
            </a:r>
            <a:r>
              <a:rPr lang="en-AU" b="1" i="1" dirty="0"/>
              <a:t>evangelism may </a:t>
            </a:r>
            <a:r>
              <a:rPr lang="en-AU" b="1" i="1" dirty="0" smtClean="0"/>
              <a:t>result in </a:t>
            </a:r>
            <a:r>
              <a:rPr lang="en-AU" b="1" i="1" dirty="0"/>
              <a:t>poor pedagogy </a:t>
            </a:r>
            <a:r>
              <a:rPr lang="en-AU" b="1" i="1" dirty="0" smtClean="0"/>
              <a:t>and disaffection </a:t>
            </a:r>
            <a:r>
              <a:rPr lang="en-AU" b="1" i="1" dirty="0"/>
              <a:t>among </a:t>
            </a:r>
            <a:r>
              <a:rPr lang="en-AU" b="1" i="1" dirty="0" smtClean="0"/>
              <a:t>pupils with </a:t>
            </a:r>
            <a:r>
              <a:rPr lang="en-AU" b="1" i="1" dirty="0"/>
              <a:t>respect to </a:t>
            </a:r>
            <a:r>
              <a:rPr lang="en-AU" b="1" i="1" dirty="0" smtClean="0"/>
              <a:t>the Christian </a:t>
            </a:r>
            <a:r>
              <a:rPr lang="en-AU" b="1" i="1" dirty="0"/>
              <a:t>gospel.</a:t>
            </a:r>
            <a:endParaRPr lang="en-AU" dirty="0"/>
          </a:p>
        </p:txBody>
      </p:sp>
    </p:spTree>
    <p:extLst>
      <p:ext uri="{BB962C8B-B14F-4D97-AF65-F5344CB8AC3E}">
        <p14:creationId xmlns:p14="http://schemas.microsoft.com/office/powerpoint/2010/main" val="2906509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Comparative Studies in Australia…</a:t>
            </a:r>
            <a:endParaRPr lang="en-AU" dirty="0"/>
          </a:p>
        </p:txBody>
      </p:sp>
      <p:sp>
        <p:nvSpPr>
          <p:cNvPr id="3" name="Content Placeholder 2"/>
          <p:cNvSpPr>
            <a:spLocks noGrp="1"/>
          </p:cNvSpPr>
          <p:nvPr>
            <p:ph idx="1"/>
          </p:nvPr>
        </p:nvSpPr>
        <p:spPr/>
        <p:txBody>
          <a:bodyPr>
            <a:normAutofit fontScale="92500" lnSpcReduction="10000"/>
          </a:bodyPr>
          <a:lstStyle/>
          <a:p>
            <a:r>
              <a:rPr lang="en-AU" b="1" i="1" dirty="0"/>
              <a:t>As pupils aged </a:t>
            </a:r>
            <a:r>
              <a:rPr lang="en-AU" b="1" i="1" dirty="0" smtClean="0"/>
              <a:t>they moved </a:t>
            </a:r>
            <a:r>
              <a:rPr lang="en-AU" b="1" i="1" dirty="0"/>
              <a:t>away from </a:t>
            </a:r>
            <a:r>
              <a:rPr lang="en-AU" b="1" i="1" dirty="0" smtClean="0"/>
              <a:t>the religious </a:t>
            </a:r>
            <a:r>
              <a:rPr lang="en-AU" b="1" i="1" dirty="0"/>
              <a:t>belief </a:t>
            </a:r>
            <a:r>
              <a:rPr lang="en-AU" b="1" i="1" dirty="0" smtClean="0"/>
              <a:t>system of </a:t>
            </a:r>
            <a:r>
              <a:rPr lang="en-AU" b="1" i="1" dirty="0"/>
              <a:t>their school</a:t>
            </a:r>
            <a:r>
              <a:rPr lang="en-AU" b="1" i="1" dirty="0" smtClean="0"/>
              <a:t>.</a:t>
            </a:r>
          </a:p>
          <a:p>
            <a:r>
              <a:rPr lang="en-AU" sz="1800" dirty="0" smtClean="0"/>
              <a:t>[IN SUMMARY] </a:t>
            </a:r>
          </a:p>
          <a:p>
            <a:r>
              <a:rPr lang="en-AU" dirty="0" smtClean="0"/>
              <a:t>To </a:t>
            </a:r>
            <a:r>
              <a:rPr lang="en-AU" dirty="0"/>
              <a:t>summarise, these research examples seem to suggest that schools with a </a:t>
            </a:r>
            <a:r>
              <a:rPr lang="en-AU" dirty="0" smtClean="0"/>
              <a:t>Christian ethos </a:t>
            </a:r>
            <a:r>
              <a:rPr lang="en-AU" dirty="0"/>
              <a:t>in Australasia are facing similar challenges to those in the UK. All of the studies </a:t>
            </a:r>
            <a:r>
              <a:rPr lang="en-AU" dirty="0" smtClean="0"/>
              <a:t>deal in </a:t>
            </a:r>
            <a:r>
              <a:rPr lang="en-AU" dirty="0"/>
              <a:t>some way with defining or redefining the mission of Christian ethos education </a:t>
            </a:r>
            <a:r>
              <a:rPr lang="en-AU" dirty="0" smtClean="0"/>
              <a:t>in contemporary </a:t>
            </a:r>
            <a:r>
              <a:rPr lang="en-AU" dirty="0"/>
              <a:t>society. They focus specifically on how to define spirituality and how </a:t>
            </a:r>
            <a:r>
              <a:rPr lang="en-AU" dirty="0" smtClean="0"/>
              <a:t>to measure </a:t>
            </a:r>
            <a:r>
              <a:rPr lang="en-AU" dirty="0"/>
              <a:t>if Christian ethos schools have an impact on their pupils’ spiritual development</a:t>
            </a:r>
            <a:r>
              <a:rPr lang="en-AU" dirty="0" smtClean="0"/>
              <a:t>. As </a:t>
            </a:r>
            <a:r>
              <a:rPr lang="en-AU" dirty="0"/>
              <a:t>in the UK, schools and researchers pose these questions, and the possible solutions, </a:t>
            </a:r>
            <a:r>
              <a:rPr lang="en-AU" dirty="0" smtClean="0"/>
              <a:t>in relation </a:t>
            </a:r>
            <a:r>
              <a:rPr lang="en-AU" dirty="0"/>
              <a:t>to their paradigms of knowledge.</a:t>
            </a:r>
            <a:endParaRPr lang="en-AU" b="1" dirty="0"/>
          </a:p>
        </p:txBody>
      </p:sp>
    </p:spTree>
    <p:extLst>
      <p:ext uri="{BB962C8B-B14F-4D97-AF65-F5344CB8AC3E}">
        <p14:creationId xmlns:p14="http://schemas.microsoft.com/office/powerpoint/2010/main" val="1065231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Research as Humble Apologetics…</a:t>
            </a:r>
            <a:endParaRPr lang="en-AU" dirty="0"/>
          </a:p>
        </p:txBody>
      </p:sp>
      <p:sp>
        <p:nvSpPr>
          <p:cNvPr id="3" name="Content Placeholder 2"/>
          <p:cNvSpPr>
            <a:spLocks noGrp="1"/>
          </p:cNvSpPr>
          <p:nvPr>
            <p:ph idx="1"/>
          </p:nvPr>
        </p:nvSpPr>
        <p:spPr/>
        <p:txBody>
          <a:bodyPr/>
          <a:lstStyle/>
          <a:p>
            <a:r>
              <a:rPr lang="en-AU" dirty="0" smtClean="0"/>
              <a:t>Christians must beware, however, to use the right tool for any job we’re doing.</a:t>
            </a:r>
          </a:p>
          <a:p>
            <a:r>
              <a:rPr lang="en-AU" dirty="0" smtClean="0"/>
              <a:t>And apologetics is best deployed toward two basic goals which we might distinguish as </a:t>
            </a:r>
            <a:r>
              <a:rPr lang="en-AU" i="1" dirty="0" smtClean="0"/>
              <a:t>internal </a:t>
            </a:r>
            <a:r>
              <a:rPr lang="en-AU" dirty="0" smtClean="0"/>
              <a:t>and </a:t>
            </a:r>
            <a:r>
              <a:rPr lang="en-AU" i="1" dirty="0" smtClean="0"/>
              <a:t>external:</a:t>
            </a:r>
          </a:p>
          <a:p>
            <a:r>
              <a:rPr lang="en-AU" i="1" dirty="0" smtClean="0"/>
              <a:t>Internal - </a:t>
            </a:r>
            <a:r>
              <a:rPr lang="en-AU" dirty="0" smtClean="0"/>
              <a:t>to strengthen and mature the faith of Christians</a:t>
            </a:r>
          </a:p>
          <a:p>
            <a:r>
              <a:rPr lang="en-AU" i="1" dirty="0" smtClean="0"/>
              <a:t>External </a:t>
            </a:r>
            <a:r>
              <a:rPr lang="en-AU" dirty="0" smtClean="0"/>
              <a:t> - to remove obstacles, and clarify issues, and offer winsome inducements to those who are not (yet) Christians</a:t>
            </a:r>
          </a:p>
          <a:p>
            <a:r>
              <a:rPr lang="en-AU" sz="2000" dirty="0" smtClean="0"/>
              <a:t>John G Stackhouse </a:t>
            </a:r>
            <a:r>
              <a:rPr lang="en-AU" sz="2000" i="1" dirty="0" smtClean="0"/>
              <a:t>Humble Apologetics </a:t>
            </a:r>
            <a:r>
              <a:rPr lang="en-AU" sz="2000" dirty="0" smtClean="0"/>
              <a:t>(2002) Oxford University Press p. 118</a:t>
            </a:r>
            <a:endParaRPr lang="en-AU" sz="2000" dirty="0"/>
          </a:p>
        </p:txBody>
      </p:sp>
    </p:spTree>
    <p:extLst>
      <p:ext uri="{BB962C8B-B14F-4D97-AF65-F5344CB8AC3E}">
        <p14:creationId xmlns:p14="http://schemas.microsoft.com/office/powerpoint/2010/main" val="208806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Deepest Purpose?</a:t>
            </a:r>
            <a:endParaRPr lang="en-AU" dirty="0"/>
          </a:p>
        </p:txBody>
      </p:sp>
      <p:sp>
        <p:nvSpPr>
          <p:cNvPr id="3" name="Content Placeholder 2"/>
          <p:cNvSpPr>
            <a:spLocks noGrp="1"/>
          </p:cNvSpPr>
          <p:nvPr>
            <p:ph idx="1"/>
          </p:nvPr>
        </p:nvSpPr>
        <p:spPr/>
        <p:txBody>
          <a:bodyPr>
            <a:normAutofit lnSpcReduction="10000"/>
          </a:bodyPr>
          <a:lstStyle/>
          <a:p>
            <a:pPr lvl="0"/>
            <a:r>
              <a:rPr lang="en-AU" sz="3200" dirty="0"/>
              <a:t>So anyone who thinks that he has understood the divine scriptures or any part of them, but cannot by his understanding build up this double love of God and neighbour, has not yet succeeded in understanding them. </a:t>
            </a:r>
            <a:endParaRPr lang="en-AU" sz="3200" dirty="0" smtClean="0"/>
          </a:p>
          <a:p>
            <a:pPr lvl="0"/>
            <a:endParaRPr lang="en-AU" dirty="0"/>
          </a:p>
          <a:p>
            <a:pPr lvl="0"/>
            <a:endParaRPr lang="en-AU" sz="2000" dirty="0" smtClean="0"/>
          </a:p>
          <a:p>
            <a:pPr lvl="0"/>
            <a:r>
              <a:rPr lang="en-AU" sz="2000" dirty="0" smtClean="0"/>
              <a:t>Aurelius Augustine </a:t>
            </a:r>
            <a:r>
              <a:rPr lang="en-AU" sz="2000" i="1" dirty="0" smtClean="0"/>
              <a:t>On Christian Teaching </a:t>
            </a:r>
            <a:r>
              <a:rPr lang="en-AU" sz="2000" dirty="0" smtClean="0"/>
              <a:t>Oxford Classics 2008 edition p</a:t>
            </a:r>
            <a:r>
              <a:rPr lang="en-AU" sz="2000" dirty="0"/>
              <a:t>. </a:t>
            </a:r>
            <a:r>
              <a:rPr lang="en-AU" sz="2000" dirty="0" smtClean="0"/>
              <a:t>27</a:t>
            </a:r>
            <a:r>
              <a:rPr lang="en-AU" dirty="0" smtClean="0"/>
              <a:t> </a:t>
            </a:r>
            <a:endParaRPr lang="en-AU" dirty="0"/>
          </a:p>
          <a:p>
            <a:endParaRPr lang="en-AU" dirty="0"/>
          </a:p>
        </p:txBody>
      </p:sp>
    </p:spTree>
    <p:extLst>
      <p:ext uri="{BB962C8B-B14F-4D97-AF65-F5344CB8AC3E}">
        <p14:creationId xmlns:p14="http://schemas.microsoft.com/office/powerpoint/2010/main" val="3036269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21</TotalTime>
  <Words>571</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Trebuchet MS</vt:lpstr>
      <vt:lpstr>Berlin</vt:lpstr>
      <vt:lpstr>Research for Christian Educating, Australia</vt:lpstr>
      <vt:lpstr>Dr Beth’s Green’s Research</vt:lpstr>
      <vt:lpstr>Research Drivers</vt:lpstr>
      <vt:lpstr>Beth’s focus…</vt:lpstr>
      <vt:lpstr>And from Australasia…</vt:lpstr>
      <vt:lpstr>Comparative Studies in Australia…</vt:lpstr>
      <vt:lpstr>Research as Humble Apologetics…</vt:lpstr>
      <vt:lpstr>Deepest Purpose?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for Christian Educating, Australia</dc:title>
  <dc:creator>Stephen J Fyson</dc:creator>
  <cp:lastModifiedBy>Stephen J Fyson</cp:lastModifiedBy>
  <cp:revision>4</cp:revision>
  <dcterms:created xsi:type="dcterms:W3CDTF">2016-04-23T11:38:00Z</dcterms:created>
  <dcterms:modified xsi:type="dcterms:W3CDTF">2016-04-23T23:00:15Z</dcterms:modified>
</cp:coreProperties>
</file>